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3"/>
  </p:notesMasterIdLst>
  <p:sldIdLst>
    <p:sldId id="363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5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E17E34"/>
    <a:srgbClr val="C66C3A"/>
    <a:srgbClr val="F5E5B9"/>
    <a:srgbClr val="F2DFA4"/>
    <a:srgbClr val="BFBFBF"/>
    <a:srgbClr val="FFCC00"/>
    <a:srgbClr val="FD441F"/>
    <a:srgbClr val="FFFFCC"/>
    <a:srgbClr val="F9D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スタイル (中間)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4" autoAdjust="0"/>
    <p:restoredTop sz="79159" autoAdjust="0"/>
  </p:normalViewPr>
  <p:slideViewPr>
    <p:cSldViewPr snapToGrid="0">
      <p:cViewPr varScale="1">
        <p:scale>
          <a:sx n="48" d="100"/>
          <a:sy n="48" d="100"/>
        </p:scale>
        <p:origin x="2454" y="36"/>
      </p:cViewPr>
      <p:guideLst>
        <p:guide orient="horz" pos="3075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8056"/>
          </a:xfrm>
          <a:prstGeom prst="rect">
            <a:avLst/>
          </a:prstGeom>
        </p:spPr>
        <p:txBody>
          <a:bodyPr vert="horz" lIns="91393" tIns="45695" rIns="91393" bIns="4569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8056"/>
          </a:xfrm>
          <a:prstGeom prst="rect">
            <a:avLst/>
          </a:prstGeom>
        </p:spPr>
        <p:txBody>
          <a:bodyPr vert="horz" lIns="91393" tIns="45695" rIns="91393" bIns="45695" rtlCol="0"/>
          <a:lstStyle>
            <a:lvl1pPr algn="r">
              <a:defRPr sz="1200"/>
            </a:lvl1pPr>
          </a:lstStyle>
          <a:p>
            <a:fld id="{7B876F83-3635-4D09-B734-A2E5096BED3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3" tIns="45695" rIns="91393" bIns="4569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4"/>
          </a:xfrm>
          <a:prstGeom prst="rect">
            <a:avLst/>
          </a:prstGeom>
        </p:spPr>
        <p:txBody>
          <a:bodyPr vert="horz" lIns="91393" tIns="45695" rIns="91393" bIns="4569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28587"/>
            <a:ext cx="2945659" cy="498055"/>
          </a:xfrm>
          <a:prstGeom prst="rect">
            <a:avLst/>
          </a:prstGeom>
        </p:spPr>
        <p:txBody>
          <a:bodyPr vert="horz" lIns="91393" tIns="45695" rIns="91393" bIns="4569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6" y="9428587"/>
            <a:ext cx="2945659" cy="498055"/>
          </a:xfrm>
          <a:prstGeom prst="rect">
            <a:avLst/>
          </a:prstGeom>
        </p:spPr>
        <p:txBody>
          <a:bodyPr vert="horz" lIns="91393" tIns="45695" rIns="91393" bIns="45695" rtlCol="0" anchor="b"/>
          <a:lstStyle>
            <a:lvl1pPr algn="r">
              <a:defRPr sz="1200"/>
            </a:lvl1pPr>
          </a:lstStyle>
          <a:p>
            <a:fld id="{852601DC-6791-46E2-A505-C3C4CF56181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454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38375" y="1239838"/>
            <a:ext cx="2320925" cy="335121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699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1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97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624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6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60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927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33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00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587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94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501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219" y="1265768"/>
            <a:ext cx="5693981" cy="941856"/>
          </a:xfrm>
        </p:spPr>
        <p:txBody>
          <a:bodyPr rtlCol="0" anchor="ctr">
            <a:noAutofit/>
          </a:bodyPr>
          <a:lstStyle>
            <a:lvl1pPr algn="ctr">
              <a:defRPr sz="5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クリックしてマスター タイトルを編集する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8220" y="2641600"/>
            <a:ext cx="5696079" cy="6285266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クリックしてマスター テキストのスタイルを編集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lang="ja-JP" altLang="en-US"/>
              <a:t>プレゼンテーションのタイトル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09A01C0A-2BB6-49E7-91A3-DCB9F9F59583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97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 smtClean="0"/>
              <a:t>プレゼンテーションのタイトル</a:t>
            </a:r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D746E-4764-457D-8B00-ACD419253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76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角丸四角形 28"/>
          <p:cNvSpPr/>
          <p:nvPr/>
        </p:nvSpPr>
        <p:spPr>
          <a:xfrm>
            <a:off x="38100" y="456486"/>
            <a:ext cx="6772275" cy="1017216"/>
          </a:xfrm>
          <a:prstGeom prst="roundRect">
            <a:avLst/>
          </a:prstGeom>
          <a:noFill/>
          <a:ln w="9525">
            <a:solidFill>
              <a:srgbClr val="E17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0" y="0"/>
            <a:ext cx="6858000" cy="363033"/>
          </a:xfrm>
          <a:prstGeom prst="rect">
            <a:avLst/>
          </a:prstGeom>
          <a:solidFill>
            <a:srgbClr val="FD4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525" y="12978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chemeClr val="bg1"/>
                </a:solidFill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阿波女あきん</a:t>
            </a:r>
            <a:r>
              <a:rPr kumimoji="1" lang="ja-JP" altLang="en-US" sz="1400" dirty="0" err="1" smtClean="0">
                <a:solidFill>
                  <a:schemeClr val="bg1"/>
                </a:solidFill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ど</a:t>
            </a:r>
            <a:r>
              <a:rPr kumimoji="1" lang="ja-JP" altLang="en-US" sz="1400" dirty="0" smtClean="0">
                <a:solidFill>
                  <a:schemeClr val="bg1"/>
                </a:solidFill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大賞 応募用紙</a:t>
            </a:r>
            <a:endParaRPr kumimoji="1" lang="ja-JP" altLang="en-US" sz="1400" dirty="0">
              <a:solidFill>
                <a:schemeClr val="bg1"/>
              </a:solidFill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4749" y="9310306"/>
            <a:ext cx="6772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応募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用紙に記載した個人情報は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、本事業の運営及び阿波女あきん</a:t>
            </a:r>
            <a:r>
              <a:rPr kumimoji="1" lang="ja-JP" altLang="en-US" sz="1050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ど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塾の活動連絡にのみ使用し、第三者への提供は行いません。なお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、一次審査通過者については、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企業名／企業の所在地／代表者氏名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の情報を発表しますので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、了承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の上ご応募ください。また記載内容については、必ず応募者本人が記入してください</a:t>
            </a:r>
            <a:r>
              <a:rPr kumimoji="1" lang="ja-JP" altLang="en-US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105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16687" y="717055"/>
            <a:ext cx="3071813" cy="713628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▢　大賞に応募する</a:t>
            </a:r>
            <a:endParaRPr kumimoji="1" lang="en-US" altLang="ja-JP" sz="12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一次審査の結果に関わらず、</a:t>
            </a:r>
            <a:endParaRPr kumimoji="1" lang="en-US" altLang="ja-JP" sz="10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交流会にご参加いただけます（参加費</a:t>
            </a:r>
            <a:r>
              <a:rPr kumimoji="1" lang="en-US" altLang="ja-JP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1,000</a:t>
            </a:r>
            <a:r>
              <a:rPr kumimoji="1" lang="ja-JP" altLang="en-US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円）</a:t>
            </a:r>
            <a:endParaRPr kumimoji="1" lang="en-US" altLang="ja-JP" sz="12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→→ </a:t>
            </a:r>
            <a:r>
              <a:rPr kumimoji="1" lang="en-US" altLang="ja-JP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STEP 2</a:t>
            </a:r>
            <a:r>
              <a:rPr kumimoji="1"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 </a:t>
            </a:r>
            <a:r>
              <a:rPr kumimoji="1"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をすべてご記入ください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9525" y="414001"/>
            <a:ext cx="6858000" cy="261610"/>
          </a:xfrm>
          <a:prstGeom prst="rect">
            <a:avLst/>
          </a:prstGeom>
          <a:solidFill>
            <a:srgbClr val="E17E3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どちら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にチェックしてください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149999" y="444531"/>
            <a:ext cx="697725" cy="1889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 dirty="0" smtClean="0">
                <a:solidFill>
                  <a:srgbClr val="CC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STEP</a:t>
            </a:r>
            <a:r>
              <a:rPr lang="ja-JP" sz="1050" kern="100" dirty="0" smtClean="0">
                <a:solidFill>
                  <a:srgbClr val="CC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１</a:t>
            </a:r>
            <a:endParaRPr lang="ja-JP" sz="1050" kern="100" dirty="0">
              <a:solidFill>
                <a:srgbClr val="CC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0" y="1536235"/>
            <a:ext cx="6858000" cy="261610"/>
          </a:xfrm>
          <a:prstGeom prst="rect">
            <a:avLst/>
          </a:prstGeom>
          <a:solidFill>
            <a:srgbClr val="E17E3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全員ご記入ください（共通）</a:t>
            </a:r>
            <a:r>
              <a:rPr kumimoji="1" lang="ja-JP" altLang="en-US" sz="11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①、②、④、⑦、⑧、⑨の内容は、交流会にて参加者に共有いたします</a:t>
            </a:r>
            <a:endParaRPr kumimoji="1" lang="ja-JP" altLang="en-US" sz="11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角丸四角形 38"/>
          <p:cNvSpPr/>
          <p:nvPr/>
        </p:nvSpPr>
        <p:spPr>
          <a:xfrm>
            <a:off x="150000" y="1571193"/>
            <a:ext cx="697725" cy="2051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 dirty="0" smtClean="0">
                <a:solidFill>
                  <a:srgbClr val="CC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STEP</a:t>
            </a:r>
            <a:r>
              <a:rPr lang="ja-JP" altLang="en-US" sz="1050" kern="100" dirty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２</a:t>
            </a:r>
            <a:endParaRPr lang="ja-JP" sz="1050" kern="100" dirty="0">
              <a:solidFill>
                <a:srgbClr val="CC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289384"/>
              </p:ext>
            </p:extLst>
          </p:nvPr>
        </p:nvGraphicFramePr>
        <p:xfrm>
          <a:off x="160654" y="1858338"/>
          <a:ext cx="6546216" cy="2391839"/>
        </p:xfrm>
        <a:graphic>
          <a:graphicData uri="http://schemas.openxmlformats.org/drawingml/2006/table">
            <a:tbl>
              <a:tblPr/>
              <a:tblGrid>
                <a:gridCol w="3273108">
                  <a:extLst>
                    <a:ext uri="{9D8B030D-6E8A-4147-A177-3AD203B41FA5}">
                      <a16:colId xmlns:a16="http://schemas.microsoft.com/office/drawing/2014/main" val="270721048"/>
                    </a:ext>
                  </a:extLst>
                </a:gridCol>
                <a:gridCol w="3273108">
                  <a:extLst>
                    <a:ext uri="{9D8B030D-6E8A-4147-A177-3AD203B41FA5}">
                      <a16:colId xmlns:a16="http://schemas.microsoft.com/office/drawing/2014/main" val="2980444540"/>
                    </a:ext>
                  </a:extLst>
                </a:gridCol>
              </a:tblGrid>
              <a:tr h="665787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 お名前</a:t>
                      </a:r>
                      <a: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/>
                      </a:r>
                      <a:b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ja-JP" altLang="en-US" sz="8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ふりがな（　　　　　　　　　　　　　）　</a:t>
                      </a:r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② 企業名</a:t>
                      </a:r>
                      <a: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・所属名</a:t>
                      </a: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7307646"/>
                  </a:ext>
                </a:extLst>
              </a:tr>
              <a:tr h="431513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③</a:t>
                      </a:r>
                      <a:r>
                        <a:rPr lang="ja-JP" altLang="en-US" sz="1000" b="0" i="0" u="none" strike="noStrik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電話番号</a:t>
                      </a:r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④ 役職</a:t>
                      </a:r>
                      <a: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・肩書き</a:t>
                      </a: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190209"/>
                  </a:ext>
                </a:extLst>
              </a:tr>
              <a:tr h="431513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⑤ メールアドレス</a:t>
                      </a:r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⑥ ご住所</a:t>
                      </a:r>
                      <a: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（勤務先または自宅）</a:t>
                      </a: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913922"/>
                  </a:ext>
                </a:extLst>
              </a:tr>
              <a:tr h="431513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⑦ 創業</a:t>
                      </a:r>
                      <a:r>
                        <a:rPr lang="ja-JP" altLang="en-US" sz="10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年月（経営者の場合</a:t>
                      </a:r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）／入社年月</a:t>
                      </a:r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⑧ 業種／担当業務</a:t>
                      </a:r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718158"/>
                  </a:ext>
                </a:extLst>
              </a:tr>
              <a:tr h="431513">
                <a:tc gridSpan="2">
                  <a:txBody>
                    <a:bodyPr/>
                    <a:lstStyle/>
                    <a:p>
                      <a:pPr algn="l" fontAlgn="t"/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⑨</a:t>
                      </a:r>
                      <a:r>
                        <a:rPr lang="ja-JP" altLang="en-US" sz="1000" b="0" i="0" u="none" strike="noStrike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ja-JP" altLang="en-US" sz="1000" b="0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事業内容・ひと言メッセージ</a:t>
                      </a:r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ja-JP" altLang="en-US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90" marR="9590" marT="9590" marB="0">
                    <a:lnL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E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123586"/>
                  </a:ext>
                </a:extLst>
              </a:tr>
            </a:tbl>
          </a:graphicData>
        </a:graphic>
      </p:graphicFrame>
      <p:sp>
        <p:nvSpPr>
          <p:cNvPr id="41" name="テキスト ボックス 40"/>
          <p:cNvSpPr txBox="1"/>
          <p:nvPr/>
        </p:nvSpPr>
        <p:spPr>
          <a:xfrm>
            <a:off x="9525" y="4312710"/>
            <a:ext cx="6858000" cy="261610"/>
          </a:xfrm>
          <a:prstGeom prst="rect">
            <a:avLst/>
          </a:prstGeom>
          <a:solidFill>
            <a:srgbClr val="E17E34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</a:t>
            </a:r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大賞応募者のみご記入ください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角丸四角形 52"/>
          <p:cNvSpPr/>
          <p:nvPr/>
        </p:nvSpPr>
        <p:spPr>
          <a:xfrm>
            <a:off x="169049" y="4870844"/>
            <a:ext cx="1716901" cy="339331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05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▢　</a:t>
            </a:r>
            <a:r>
              <a:rPr kumimoji="1" lang="ja-JP" altLang="en-US" sz="12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経営者部門</a:t>
            </a:r>
            <a:r>
              <a:rPr kumimoji="1" lang="ja-JP" altLang="en-US" sz="105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</a:p>
        </p:txBody>
      </p:sp>
      <p:sp>
        <p:nvSpPr>
          <p:cNvPr id="54" name="角丸四角形 53"/>
          <p:cNvSpPr/>
          <p:nvPr/>
        </p:nvSpPr>
        <p:spPr>
          <a:xfrm>
            <a:off x="2188349" y="4870844"/>
            <a:ext cx="1716901" cy="339331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05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▢　</a:t>
            </a:r>
            <a:r>
              <a:rPr kumimoji="1" lang="ja-JP" altLang="en-US" sz="12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個人・グループ部門</a:t>
            </a:r>
            <a:endParaRPr kumimoji="1" lang="ja-JP" altLang="en-US" sz="11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7137" y="4604472"/>
            <a:ext cx="3107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応募部門を選択してください</a:t>
            </a:r>
            <a:endPara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4" name="表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603390"/>
              </p:ext>
            </p:extLst>
          </p:nvPr>
        </p:nvGraphicFramePr>
        <p:xfrm>
          <a:off x="178575" y="5265162"/>
          <a:ext cx="6488925" cy="169761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07350">
                  <a:extLst>
                    <a:ext uri="{9D8B030D-6E8A-4147-A177-3AD203B41FA5}">
                      <a16:colId xmlns:a16="http://schemas.microsoft.com/office/drawing/2014/main" val="2532622658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469203586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816224718"/>
                    </a:ext>
                  </a:extLst>
                </a:gridCol>
              </a:tblGrid>
              <a:tr h="370684">
                <a:tc gridSpan="3">
                  <a:txBody>
                    <a:bodyPr/>
                    <a:lstStyle/>
                    <a:p>
                      <a:pPr algn="l" fontAlgn="t"/>
                      <a:r>
                        <a:rPr lang="ja-JP" alt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企業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等の所在地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25934"/>
                  </a:ext>
                </a:extLst>
              </a:tr>
              <a:tr h="304088">
                <a:tc rowSpan="2">
                  <a:txBody>
                    <a:bodyPr/>
                    <a:lstStyle/>
                    <a:p>
                      <a:pPr algn="l" fontAlgn="t"/>
                      <a:r>
                        <a:rPr lang="ja-JP" alt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企業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等の連絡先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電話番号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 anchor="ctr"/>
                </a:tc>
                <a:extLst>
                  <a:ext uri="{0D108BD9-81ED-4DB2-BD59-A6C34878D82A}">
                    <a16:rowId xmlns:a16="http://schemas.microsoft.com/office/drawing/2014/main" val="3704152650"/>
                  </a:ext>
                </a:extLst>
              </a:tr>
              <a:tr h="30408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メールアドレス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 anchor="ctr"/>
                </a:tc>
                <a:extLst>
                  <a:ext uri="{0D108BD9-81ED-4DB2-BD59-A6C34878D82A}">
                    <a16:rowId xmlns:a16="http://schemas.microsoft.com/office/drawing/2014/main" val="473912032"/>
                  </a:ext>
                </a:extLst>
              </a:tr>
              <a:tr h="340947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Web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サイト</a:t>
                      </a:r>
                      <a:r>
                        <a:rPr 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URL・SNS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20907"/>
                  </a:ext>
                </a:extLst>
              </a:tr>
              <a:tr h="377806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応募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動機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▢ 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事業・企業の</a:t>
                      </a:r>
                      <a:r>
                        <a:rPr lang="en-US" altLang="ja-JP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▢ 他者からの</a:t>
                      </a:r>
                      <a:r>
                        <a:rPr lang="ja-JP" altLang="en-US" sz="10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推薦　</a:t>
                      </a:r>
                      <a:r>
                        <a:rPr lang="ja-JP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▢その他（　　　　　　　　　　　　　　　　　　　　　）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718" marR="9718" marT="9718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65193"/>
                  </a:ext>
                </a:extLst>
              </a:tr>
            </a:tbl>
          </a:graphicData>
        </a:graphic>
      </p:graphicFrame>
      <p:graphicFrame>
        <p:nvGraphicFramePr>
          <p:cNvPr id="28" name="表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03935"/>
              </p:ext>
            </p:extLst>
          </p:nvPr>
        </p:nvGraphicFramePr>
        <p:xfrm>
          <a:off x="178575" y="7010400"/>
          <a:ext cx="6488925" cy="2329852"/>
        </p:xfrm>
        <a:graphic>
          <a:graphicData uri="http://schemas.openxmlformats.org/drawingml/2006/table">
            <a:tbl>
              <a:tblPr/>
              <a:tblGrid>
                <a:gridCol w="6488925">
                  <a:extLst>
                    <a:ext uri="{9D8B030D-6E8A-4147-A177-3AD203B41FA5}">
                      <a16:colId xmlns:a16="http://schemas.microsoft.com/office/drawing/2014/main" val="182564576"/>
                    </a:ext>
                  </a:extLst>
                </a:gridCol>
              </a:tblGrid>
              <a:tr h="22238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発表内容・ＰＲしたいこと</a:t>
                      </a:r>
                      <a:r>
                        <a:rPr lang="en-US" altLang="ja-JP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 </a:t>
                      </a:r>
                      <a:r>
                        <a:rPr lang="ja-JP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例）個性的で積極的な経営方針／成功した経営方法　など具体的に記載してください。</a:t>
                      </a:r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13210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382879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14583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195013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114192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834246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156584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508952"/>
                  </a:ext>
                </a:extLst>
              </a:tr>
              <a:tr h="2634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　　　　　　　　　　　　　　　　　　　　　　　　　　　　　　　　　　　　　　　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記入欄が不足する場合は、任意で</a:t>
                      </a:r>
                      <a:r>
                        <a:rPr lang="en-US" altLang="ja-JP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A4</a:t>
                      </a:r>
                      <a:r>
                        <a:rPr lang="ja-JP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用紙（片面１枚まで）追加可能　</a:t>
                      </a:r>
                    </a:p>
                  </a:txBody>
                  <a:tcPr marL="8553" marR="8553" marT="8553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87154"/>
                  </a:ext>
                </a:extLst>
              </a:tr>
            </a:tbl>
          </a:graphicData>
        </a:graphic>
      </p:graphicFrame>
      <p:sp>
        <p:nvSpPr>
          <p:cNvPr id="30" name="角丸四角形 29"/>
          <p:cNvSpPr/>
          <p:nvPr/>
        </p:nvSpPr>
        <p:spPr>
          <a:xfrm>
            <a:off x="5182796" y="56313"/>
            <a:ext cx="1442327" cy="523220"/>
          </a:xfrm>
          <a:prstGeom prst="roundRect">
            <a:avLst/>
          </a:prstGeom>
          <a:solidFill>
            <a:srgbClr val="F5E5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186849" y="20859"/>
            <a:ext cx="145207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締　切</a:t>
            </a:r>
          </a:p>
          <a:p>
            <a:pPr algn="ctr"/>
            <a:r>
              <a:rPr kumimoji="1"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19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kumimoji="1"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木</a:t>
            </a:r>
            <a:r>
              <a:rPr kumimoji="1" lang="en-US" altLang="ja-JP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kumimoji="1" lang="ja-JP" altLang="en-US" sz="10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必着</a:t>
            </a:r>
            <a:endParaRPr kumimoji="1" lang="en-US" altLang="ja-JP" sz="10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郵送、持参またはメールで提出</a:t>
            </a:r>
            <a:endParaRPr kumimoji="1" lang="ja-JP" altLang="en-US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角丸四角形 55"/>
          <p:cNvSpPr/>
          <p:nvPr/>
        </p:nvSpPr>
        <p:spPr>
          <a:xfrm>
            <a:off x="5610226" y="4333521"/>
            <a:ext cx="1048610" cy="205093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9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大賞応募者専用</a:t>
            </a:r>
            <a:endParaRPr kumimoji="1" lang="ja-JP" altLang="en-US"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角丸四角形 56"/>
          <p:cNvSpPr/>
          <p:nvPr/>
        </p:nvSpPr>
        <p:spPr>
          <a:xfrm>
            <a:off x="149999" y="4342968"/>
            <a:ext cx="697725" cy="2051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 dirty="0" smtClean="0">
                <a:solidFill>
                  <a:srgbClr val="CC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STEP</a:t>
            </a:r>
            <a:r>
              <a:rPr lang="ja-JP" altLang="en-US" sz="1050" kern="100" dirty="0" smtClean="0">
                <a:solidFill>
                  <a:srgbClr val="CC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３</a:t>
            </a:r>
            <a:endParaRPr lang="ja-JP" sz="1050" kern="100" dirty="0">
              <a:solidFill>
                <a:srgbClr val="CC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3731400" y="717055"/>
            <a:ext cx="2736075" cy="713628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6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▢　交流会のみ参加する</a:t>
            </a:r>
            <a:endParaRPr kumimoji="1" lang="en-US" altLang="ja-JP" sz="12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プレゼン観覧・人気投票・交流</a:t>
            </a:r>
            <a:endParaRPr kumimoji="1" lang="en-US" altLang="ja-JP" sz="11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2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1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→→ </a:t>
            </a:r>
            <a:r>
              <a:rPr kumimoji="1" lang="en-US" altLang="ja-JP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STEP 2</a:t>
            </a:r>
            <a:r>
              <a:rPr kumimoji="1" lang="ja-JP" altLang="en-US" sz="1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のみご記入ください</a:t>
            </a:r>
            <a:endParaRPr kumimoji="1" lang="ja-JP" altLang="en-US"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74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7065</TotalTime>
  <Words>499</Words>
  <Application>Microsoft Office PowerPoint</Application>
  <PresentationFormat>A4 210 x 297 mm</PresentationFormat>
  <Paragraphs>50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Meiryo UI</vt:lpstr>
      <vt:lpstr>Yu Gothic UI Semibold</vt:lpstr>
      <vt:lpstr>メイリオ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>徳島市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英　真実</cp:lastModifiedBy>
  <cp:revision>697</cp:revision>
  <cp:lastPrinted>2026-09-25T00:06:32Z</cp:lastPrinted>
  <dcterms:created xsi:type="dcterms:W3CDTF">2024-05-29T00:44:09Z</dcterms:created>
  <dcterms:modified xsi:type="dcterms:W3CDTF">2026-09-28T06:24:59Z</dcterms:modified>
</cp:coreProperties>
</file>